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81" r:id="rId4"/>
    <p:sldId id="284" r:id="rId5"/>
    <p:sldId id="258" r:id="rId6"/>
    <p:sldId id="283" r:id="rId7"/>
    <p:sldId id="273" r:id="rId8"/>
    <p:sldId id="274" r:id="rId9"/>
    <p:sldId id="275" r:id="rId10"/>
    <p:sldId id="276" r:id="rId11"/>
    <p:sldId id="277" r:id="rId12"/>
    <p:sldId id="278" r:id="rId13"/>
    <p:sldId id="262" r:id="rId14"/>
    <p:sldId id="263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SS" initials="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6C3B5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33137-EB0C-43D4-B354-78B497263426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D9CFC-83D6-4C15-A376-1B2991CA39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9CFC-83D6-4C15-A376-1B2991CA39C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9CFC-83D6-4C15-A376-1B2991CA39C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9CFC-83D6-4C15-A376-1B2991CA39C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9CFC-83D6-4C15-A376-1B2991CA39C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D9CFC-83D6-4C15-A376-1B2991CA39C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3A1B8-6F7F-403B-A7F2-8E1F0944187E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B80F4-4117-43DD-8D16-55D49FC4F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7772400" cy="1470025"/>
          </a:xfrm>
        </p:spPr>
        <p:txBody>
          <a:bodyPr>
            <a:noAutofit/>
          </a:bodyPr>
          <a:lstStyle/>
          <a:p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971800" y="5105400"/>
            <a:ext cx="1143000" cy="1524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 descr="Chrysanthem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981200"/>
            <a:ext cx="4572000" cy="3429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ইলেকট্রনগুলো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নিউক্লিয়াসের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বাইরে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ঘুরে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ঋনাত্বক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ওনিউক্লিয়াস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ধনাত্বক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আধানযুক্ত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ইলেকট্রনগুলো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নিদিষ্ট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কক্ষ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পথে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ঘুরতে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asdf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3276600"/>
            <a:ext cx="5867400" cy="3333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5962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কক্ষপথের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১,২,৩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ত্যাগ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ধনাত্বক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চাজযুক্ত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পরমানু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কক্ষপথে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৫,৬,৭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ইলেকট্রনযুক্ত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পরমানু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১,২,৩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গহন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ঋনাত্বক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চাজযুক্ত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পরমানুতে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পরিনত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বিপরীতমুখী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চাজের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যৌগের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সৃস্টি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wa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4657725"/>
            <a:ext cx="4267200" cy="2200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8000"/>
                </a:solidFill>
              </a:rPr>
              <a:t>দলীয়</a:t>
            </a:r>
            <a:r>
              <a:rPr lang="en-US" dirty="0" smtClean="0">
                <a:solidFill>
                  <a:srgbClr val="008000"/>
                </a:solidFill>
              </a:rPr>
              <a:t>  </a:t>
            </a:r>
            <a:r>
              <a:rPr lang="en-US" dirty="0" err="1" smtClean="0">
                <a:solidFill>
                  <a:srgbClr val="008000"/>
                </a:solidFill>
              </a:rPr>
              <a:t>কাজ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ক্যালসিয়াম</a:t>
            </a:r>
            <a:r>
              <a:rPr lang="en-US" dirty="0" smtClean="0"/>
              <a:t> ও  </a:t>
            </a:r>
            <a:r>
              <a:rPr lang="en-US" dirty="0" err="1" smtClean="0"/>
              <a:t>ম্যাগসিয়ামের</a:t>
            </a:r>
            <a:r>
              <a:rPr lang="en-US" dirty="0" smtClean="0"/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dirty="0" smtClean="0"/>
              <a:t> </a:t>
            </a:r>
            <a:r>
              <a:rPr lang="en-US" dirty="0" err="1" smtClean="0"/>
              <a:t>বিন্যাস</a:t>
            </a:r>
            <a:r>
              <a:rPr lang="en-US" dirty="0" smtClean="0"/>
              <a:t> </a:t>
            </a:r>
            <a:r>
              <a:rPr lang="en-US" dirty="0" err="1" smtClean="0"/>
              <a:t>কর</a:t>
            </a:r>
            <a:r>
              <a:rPr lang="en-US" dirty="0" smtClean="0"/>
              <a:t>?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নিষ্কিয়</a:t>
            </a:r>
            <a:r>
              <a:rPr lang="en-US" dirty="0" smtClean="0"/>
              <a:t> </a:t>
            </a:r>
            <a:r>
              <a:rPr lang="en-US" dirty="0" err="1" smtClean="0"/>
              <a:t>গ্যাসগুলো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?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C3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পরমানু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পরমানুরতে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কনিকা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বিন্যাস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সোড়িয়াম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ও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ক্লোরিনের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বিন্যাস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যৌগ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বণনা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9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9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Loveable  Gif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9144000" cy="52578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447800"/>
          </a:xfrm>
        </p:spPr>
        <p:txBody>
          <a:bodyPr>
            <a:noAutofit/>
          </a:bodyPr>
          <a:lstStyle/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                               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endParaRPr lang="en-US" sz="6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আব্দুস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সামাদ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400" dirty="0" err="1" smtClean="0">
                <a:latin typeface="SutonnyAMJ" pitchFamily="2" charset="0"/>
                <a:cs typeface="SutonnyAMJ" pitchFamily="2" charset="0"/>
              </a:rPr>
              <a:t>mnt</a:t>
            </a:r>
            <a:r>
              <a:rPr lang="en-US" sz="4400" dirty="0" smtClean="0">
                <a:latin typeface="SutonnyAMJ" pitchFamily="2" charset="0"/>
                <a:cs typeface="SutonnyAMJ" pitchFamily="2" charset="0"/>
              </a:rPr>
              <a:t> </a:t>
            </a:r>
            <a:r>
              <a:rPr lang="en-US" sz="4400" dirty="0" err="1" smtClean="0">
                <a:latin typeface="SutonnyAMJ" pitchFamily="2" charset="0"/>
                <a:cs typeface="SutonnyAMJ" pitchFamily="2" charset="0"/>
              </a:rPr>
              <a:t>wkÿK</a:t>
            </a:r>
            <a:endParaRPr lang="en-US" sz="4400" dirty="0" smtClean="0">
              <a:latin typeface="SutonnyAMJ" pitchFamily="2" charset="0"/>
              <a:cs typeface="SutonnyAMJ" pitchFamily="2" charset="0"/>
            </a:endParaRPr>
          </a:p>
          <a:p>
            <a:pPr>
              <a:buNone/>
            </a:pPr>
            <a:r>
              <a:rPr lang="en-US" sz="4400" dirty="0" err="1" smtClean="0">
                <a:latin typeface="SutonnyAMJ" pitchFamily="2" charset="0"/>
                <a:cs typeface="SutonnyAMJ" pitchFamily="2" charset="0"/>
              </a:rPr>
              <a:t>ev›`vB</a:t>
            </a:r>
            <a:r>
              <a:rPr lang="en-US" sz="4400" dirty="0" smtClean="0">
                <a:latin typeface="SutonnyAMJ" pitchFamily="2" charset="0"/>
                <a:cs typeface="SutonnyAMJ" pitchFamily="2" charset="0"/>
              </a:rPr>
              <a:t> Lvov D”P </a:t>
            </a:r>
            <a:r>
              <a:rPr lang="en-US" sz="4400" dirty="0" err="1" smtClean="0">
                <a:latin typeface="SutonnyAMJ" pitchFamily="2" charset="0"/>
                <a:cs typeface="SutonnyAMJ" pitchFamily="2" charset="0"/>
              </a:rPr>
              <a:t>we`¨vjq</a:t>
            </a:r>
            <a:r>
              <a:rPr lang="en-US" sz="4400" dirty="0" smtClean="0">
                <a:latin typeface="SutonnyAMJ" pitchFamily="2" charset="0"/>
                <a:cs typeface="SutonnyAMJ" pitchFamily="2" charset="0"/>
              </a:rPr>
              <a:t>|</a:t>
            </a:r>
          </a:p>
          <a:p>
            <a:pPr>
              <a:buNone/>
            </a:pPr>
            <a:r>
              <a:rPr lang="en-US" sz="4400" dirty="0" err="1" smtClean="0">
                <a:latin typeface="SutonnyAMJ" pitchFamily="2" charset="0"/>
                <a:cs typeface="SutonnyAMJ" pitchFamily="2" charset="0"/>
              </a:rPr>
              <a:t>AvÎvB</a:t>
            </a:r>
            <a:r>
              <a:rPr lang="en-US" sz="4400" dirty="0" smtClean="0">
                <a:latin typeface="SutonnyAMJ" pitchFamily="2" charset="0"/>
                <a:cs typeface="SutonnyAMJ" pitchFamily="2" charset="0"/>
              </a:rPr>
              <a:t>, </a:t>
            </a:r>
            <a:r>
              <a:rPr lang="en-US" sz="4400" dirty="0" err="1" smtClean="0">
                <a:latin typeface="SutonnyAMJ" pitchFamily="2" charset="0"/>
                <a:cs typeface="SutonnyAMJ" pitchFamily="2" charset="0"/>
              </a:rPr>
              <a:t>bIMuv</a:t>
            </a:r>
            <a:r>
              <a:rPr lang="en-US" sz="4400" dirty="0" smtClean="0">
                <a:latin typeface="SutonnyAMJ" pitchFamily="2" charset="0"/>
                <a:cs typeface="SutonnyAMJ" pitchFamily="2" charset="0"/>
              </a:rPr>
              <a:t>|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রসায়ন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3600" b="1" dirty="0" smtClean="0">
              <a:latin typeface="SutonnyAMJ" pitchFamily="2" charset="0"/>
              <a:cs typeface="SutonnyAMJ" pitchFamily="2" charset="0"/>
            </a:endParaRPr>
          </a:p>
          <a:p>
            <a:pPr>
              <a:buNone/>
            </a:pP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৯মঃ-</a:t>
            </a:r>
            <a:r>
              <a:rPr lang="en-US" sz="3600" b="1" dirty="0" smtClean="0">
                <a:latin typeface="SutonnyAMJ" pitchFamily="2" charset="0"/>
                <a:cs typeface="SutonnyAMJ" pitchFamily="2" charset="0"/>
              </a:rPr>
              <a:t> †</a:t>
            </a:r>
            <a:r>
              <a:rPr lang="en-US" sz="3600" b="1" dirty="0" err="1" smtClean="0">
                <a:latin typeface="SutonnyAMJ" pitchFamily="2" charset="0"/>
                <a:cs typeface="SutonnyAMJ" pitchFamily="2" charset="0"/>
              </a:rPr>
              <a:t>kÖwY</a:t>
            </a:r>
            <a:endParaRPr lang="en-US" sz="3600" b="1" dirty="0" smtClean="0">
              <a:latin typeface="SutonnyAMJ" pitchFamily="2" charset="0"/>
              <a:cs typeface="SutonnyAMJ" pitchFamily="2" charset="0"/>
            </a:endParaRPr>
          </a:p>
          <a:p>
            <a:endParaRPr lang="en-US" dirty="0"/>
          </a:p>
        </p:txBody>
      </p:sp>
      <p:pic>
        <p:nvPicPr>
          <p:cNvPr id="1027" name="Picture 3" descr="C:\Users\DOEL\Documents\Youcam\Snapshot_20130716_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3581400"/>
            <a:ext cx="3352800" cy="234063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57200" y="1678011"/>
            <a:ext cx="2672153" cy="2926644"/>
          </a:xfrm>
          <a:prstGeom prst="ellipse">
            <a:avLst/>
          </a:prstGeom>
          <a:solidFill>
            <a:srgbClr val="00B0F0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পরমাণু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3250474" y="2471055"/>
            <a:ext cx="1934936" cy="14026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265397" y="2089009"/>
            <a:ext cx="2087196" cy="2247751"/>
          </a:xfrm>
          <a:prstGeom prst="ellipse">
            <a:avLst/>
          </a:prstGeom>
          <a:solidFill>
            <a:schemeClr val="accent2">
              <a:lumMod val="75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ইলেক্ট্রন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598705" y="1394107"/>
            <a:ext cx="2085917" cy="2158281"/>
          </a:xfrm>
          <a:prstGeom prst="ellipse">
            <a:avLst/>
          </a:prstGeom>
          <a:solidFill>
            <a:schemeClr val="accent5">
              <a:lumMod val="75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নিউট্রন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73562" y="3017438"/>
            <a:ext cx="2039903" cy="2196817"/>
          </a:xfrm>
          <a:prstGeom prst="ellipse">
            <a:avLst/>
          </a:prstGeom>
          <a:solidFill>
            <a:schemeClr val="bg2">
              <a:lumMod val="5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প্রোটন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3" dur="193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193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55" dur="308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56" dur="308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57" dur="193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58" dur="308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59" dur="193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8" presetClass="exit" presetSubtype="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22345" y="1775915"/>
            <a:ext cx="4114800" cy="41148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102568" y="2589890"/>
            <a:ext cx="2478320" cy="2478320"/>
          </a:xfrm>
          <a:prstGeom prst="ellipse">
            <a:avLst/>
          </a:prstGeom>
          <a:noFill/>
          <a:ln w="28575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73968" y="365561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197290" y="1777425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74828" y="2000250"/>
            <a:ext cx="3657600" cy="3657600"/>
          </a:xfrm>
          <a:prstGeom prst="ellipse">
            <a:avLst/>
          </a:prstGeom>
          <a:noFill/>
          <a:ln w="28575"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52288" y="362803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559256" y="3046578"/>
            <a:ext cx="1564944" cy="156494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2247900" y="3604715"/>
            <a:ext cx="457200" cy="457200"/>
            <a:chOff x="6986516" y="2224585"/>
            <a:chExt cx="457200" cy="457200"/>
          </a:xfrm>
        </p:grpSpPr>
        <p:sp>
          <p:nvSpPr>
            <p:cNvPr id="18" name="Oval 17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lus 18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" name="Straight Connector 12"/>
          <p:cNvCxnSpPr/>
          <p:nvPr/>
        </p:nvCxnSpPr>
        <p:spPr>
          <a:xfrm>
            <a:off x="5334000" y="1394915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620000" y="1394915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010400" y="1394915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0" y="1394915"/>
            <a:ext cx="3467100" cy="190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334000" y="2647950"/>
            <a:ext cx="34290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334000" y="5486400"/>
            <a:ext cx="34671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334000" y="4038600"/>
            <a:ext cx="3429000" cy="26789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588457" y="1856095"/>
            <a:ext cx="1303562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ইলেকট্রন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05701" y="4444425"/>
            <a:ext cx="952505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প্রোটন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87373" y="3072825"/>
            <a:ext cx="1018227" cy="5847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নিউট্রন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17080" y="1777425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১</a:t>
            </a:r>
            <a:endParaRPr lang="en-US" sz="3200" dirty="0"/>
          </a:p>
        </p:txBody>
      </p:sp>
      <p:sp>
        <p:nvSpPr>
          <p:cNvPr id="43" name="TextBox 42"/>
          <p:cNvSpPr txBox="1"/>
          <p:nvPr/>
        </p:nvSpPr>
        <p:spPr>
          <a:xfrm>
            <a:off x="7162800" y="4444425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১</a:t>
            </a:r>
            <a:endParaRPr lang="en-US" sz="3200" dirty="0"/>
          </a:p>
        </p:txBody>
      </p:sp>
      <p:grpSp>
        <p:nvGrpSpPr>
          <p:cNvPr id="3" name="Group 15"/>
          <p:cNvGrpSpPr/>
          <p:nvPr/>
        </p:nvGrpSpPr>
        <p:grpSpPr>
          <a:xfrm>
            <a:off x="1695450" y="3742330"/>
            <a:ext cx="457200" cy="457200"/>
            <a:chOff x="6986516" y="2224585"/>
            <a:chExt cx="457200" cy="457200"/>
          </a:xfrm>
        </p:grpSpPr>
        <p:sp>
          <p:nvSpPr>
            <p:cNvPr id="12" name="Oval 11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lus 5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Oval 43"/>
          <p:cNvSpPr/>
          <p:nvPr/>
        </p:nvSpPr>
        <p:spPr>
          <a:xfrm>
            <a:off x="1924050" y="3240676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075028" y="4061915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696200" y="1777425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২</a:t>
            </a:r>
            <a:endParaRPr lang="en-US" sz="3200" dirty="0"/>
          </a:p>
        </p:txBody>
      </p:sp>
      <p:sp>
        <p:nvSpPr>
          <p:cNvPr id="46" name="TextBox 45"/>
          <p:cNvSpPr txBox="1"/>
          <p:nvPr/>
        </p:nvSpPr>
        <p:spPr>
          <a:xfrm>
            <a:off x="7702636" y="3124200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২</a:t>
            </a:r>
            <a:endParaRPr lang="en-US" sz="3200" dirty="0"/>
          </a:p>
        </p:txBody>
      </p:sp>
      <p:sp>
        <p:nvSpPr>
          <p:cNvPr id="47" name="TextBox 46"/>
          <p:cNvSpPr txBox="1"/>
          <p:nvPr/>
        </p:nvSpPr>
        <p:spPr>
          <a:xfrm>
            <a:off x="7620000" y="4495800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২</a:t>
            </a:r>
            <a:endParaRPr lang="en-US" sz="3200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8153400" y="1371600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763000" y="1371600"/>
            <a:ext cx="0" cy="409575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8216986" y="4463475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/>
              <a:t>৩</a:t>
            </a:r>
            <a:endParaRPr lang="en-US" sz="3200" dirty="0"/>
          </a:p>
        </p:txBody>
      </p:sp>
      <p:sp>
        <p:nvSpPr>
          <p:cNvPr id="58" name="TextBox 57"/>
          <p:cNvSpPr txBox="1"/>
          <p:nvPr/>
        </p:nvSpPr>
        <p:spPr>
          <a:xfrm>
            <a:off x="8229600" y="3124200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/>
              <a:t>৩</a:t>
            </a:r>
            <a:endParaRPr lang="en-US" sz="3200" dirty="0"/>
          </a:p>
        </p:txBody>
      </p:sp>
      <p:sp>
        <p:nvSpPr>
          <p:cNvPr id="59" name="TextBox 58"/>
          <p:cNvSpPr txBox="1"/>
          <p:nvPr/>
        </p:nvSpPr>
        <p:spPr>
          <a:xfrm>
            <a:off x="8229600" y="1777425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/>
              <a:t>৩</a:t>
            </a:r>
            <a:endParaRPr lang="en-US" sz="3200" dirty="0"/>
          </a:p>
        </p:txBody>
      </p:sp>
      <p:grpSp>
        <p:nvGrpSpPr>
          <p:cNvPr id="4" name="Group 60"/>
          <p:cNvGrpSpPr/>
          <p:nvPr/>
        </p:nvGrpSpPr>
        <p:grpSpPr>
          <a:xfrm>
            <a:off x="2303628" y="3145525"/>
            <a:ext cx="457200" cy="457200"/>
            <a:chOff x="6986516" y="2224585"/>
            <a:chExt cx="457200" cy="457200"/>
          </a:xfrm>
        </p:grpSpPr>
        <p:sp>
          <p:nvSpPr>
            <p:cNvPr id="62" name="Oval 61"/>
            <p:cNvSpPr/>
            <p:nvPr/>
          </p:nvSpPr>
          <p:spPr>
            <a:xfrm>
              <a:off x="6986516" y="2224585"/>
              <a:ext cx="457200" cy="45720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Plus 62"/>
            <p:cNvSpPr/>
            <p:nvPr/>
          </p:nvSpPr>
          <p:spPr>
            <a:xfrm>
              <a:off x="7107071" y="2362200"/>
              <a:ext cx="216090" cy="228600"/>
            </a:xfrm>
            <a:prstGeom prst="mathPlus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Oval 19"/>
          <p:cNvSpPr/>
          <p:nvPr/>
        </p:nvSpPr>
        <p:spPr>
          <a:xfrm>
            <a:off x="2582611" y="3862689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81000" y="304800"/>
            <a:ext cx="8534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শিরোনাম</a:t>
            </a:r>
            <a:endParaRPr lang="en-US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পরমানুর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8174863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2" grpId="0" animBg="1"/>
      <p:bldP spid="37" grpId="0" animBg="1"/>
      <p:bldP spid="31" grpId="0"/>
      <p:bldP spid="43" grpId="0"/>
      <p:bldP spid="44" grpId="0" animBg="1"/>
      <p:bldP spid="10" grpId="0" animBg="1"/>
      <p:bldP spid="45" grpId="0"/>
      <p:bldP spid="46" grpId="0"/>
      <p:bldP spid="47" grpId="0"/>
      <p:bldP spid="57" grpId="0"/>
      <p:bldP spid="58" grpId="0"/>
      <p:bldP spid="59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শিখন</a:t>
            </a:r>
            <a:r>
              <a:rPr lang="en-US" dirty="0" smtClean="0"/>
              <a:t> </a:t>
            </a:r>
            <a:r>
              <a:rPr lang="en-US" dirty="0" err="1" smtClean="0"/>
              <a:t>ফল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পরমানু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তা</a:t>
            </a:r>
            <a:r>
              <a:rPr lang="en-US" dirty="0" smtClean="0"/>
              <a:t> </a:t>
            </a:r>
            <a:r>
              <a:rPr lang="en-US" dirty="0" err="1" smtClean="0"/>
              <a:t>জানতে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dirty="0" smtClean="0"/>
              <a:t>  </a:t>
            </a:r>
            <a:r>
              <a:rPr lang="en-US" dirty="0" err="1" smtClean="0"/>
              <a:t>প্রোটন</a:t>
            </a:r>
            <a:r>
              <a:rPr lang="en-US" dirty="0" smtClean="0"/>
              <a:t> ও 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নিউট্রন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তা</a:t>
            </a:r>
            <a:r>
              <a:rPr lang="en-US" dirty="0" smtClean="0"/>
              <a:t> </a:t>
            </a:r>
            <a:r>
              <a:rPr lang="en-US" dirty="0" err="1" smtClean="0"/>
              <a:t>জানতে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dirty="0" smtClean="0"/>
              <a:t> </a:t>
            </a:r>
            <a:r>
              <a:rPr lang="en-US" dirty="0" err="1" smtClean="0"/>
              <a:t>বিন্যাস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তা</a:t>
            </a:r>
            <a:r>
              <a:rPr lang="en-US" dirty="0" smtClean="0"/>
              <a:t> </a:t>
            </a:r>
            <a:r>
              <a:rPr lang="en-US" dirty="0" err="1" smtClean="0"/>
              <a:t>জানতে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</a:p>
          <a:p>
            <a:pPr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dirty="0" smtClean="0"/>
              <a:t> </a:t>
            </a:r>
            <a:r>
              <a:rPr lang="en-US" dirty="0" err="1" smtClean="0"/>
              <a:t>বিন্যাস</a:t>
            </a:r>
            <a:r>
              <a:rPr lang="en-US" dirty="0" smtClean="0"/>
              <a:t> </a:t>
            </a:r>
            <a:r>
              <a:rPr lang="en-US" dirty="0" err="1" smtClean="0"/>
              <a:t>নিজেরা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467761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পরমাণুতে কিভাবে থাকে?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219200" y="2057400"/>
            <a:ext cx="2057400" cy="2192216"/>
          </a:xfrm>
          <a:prstGeom prst="ellipse">
            <a:avLst/>
          </a:prstGeom>
          <a:solidFill>
            <a:schemeClr val="accent2">
              <a:lumMod val="75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ইলেক্ট্রন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52800" y="381000"/>
            <a:ext cx="2132526" cy="2117090"/>
          </a:xfrm>
          <a:prstGeom prst="ellipse">
            <a:avLst/>
          </a:prstGeom>
          <a:solidFill>
            <a:schemeClr val="accent5">
              <a:lumMod val="75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নিউট্রন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172200" y="1981200"/>
            <a:ext cx="2137432" cy="2301849"/>
          </a:xfrm>
          <a:prstGeom prst="ellipse">
            <a:avLst/>
          </a:prstGeom>
          <a:solidFill>
            <a:schemeClr val="bg2">
              <a:lumMod val="5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প্রোটন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0" y="-457200"/>
            <a:ext cx="3505200" cy="64479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413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413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93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193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19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19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6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50" dur="25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51" dur="25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7" presetClass="exit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"/>
                            </p:stCondLst>
                            <p:childTnLst>
                              <p:par>
                                <p:cTn id="6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50"/>
                            </p:stCondLst>
                            <p:childTnLst>
                              <p:par>
                                <p:cTn id="68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5" grpId="0" animBg="1"/>
      <p:bldP spid="5" grpId="1" animBg="1"/>
      <p:bldP spid="6" grpId="0" animBg="1"/>
      <p:bldP spid="7" grpId="0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আলোচনা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6" name="Picture 5" descr="new 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676400"/>
            <a:ext cx="7162800" cy="4686300"/>
          </a:xfrm>
          <a:prstGeom prst="rect">
            <a:avLst/>
          </a:prstGeom>
        </p:spPr>
      </p:pic>
      <p:pic>
        <p:nvPicPr>
          <p:cNvPr id="1050" name="Picture 26"/>
          <p:cNvPicPr>
            <a:picLocks noGrp="1" noChangeAspect="1" noChangeArrowheads="1"/>
          </p:cNvPicPr>
          <p:nvPr>
            <p:ph idx="4294967295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038600" y="3786188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7" name="Picture 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9" name="Picture 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2" name="Picture 3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3" name="Picture 3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5" name="Picture 4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7" name="Picture 4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8" name="Picture 4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9" name="Picture 4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0" name="Picture 4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1" name="Picture 4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2" name="Picture 4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3" name="Picture 4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4" name="Picture 5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5" name="Picture 5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6" name="Picture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7" name="Picture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8" name="Picture 5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79" name="Picture 5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0" name="Picture 5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1" name="Picture 5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2" name="Picture 5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3" name="Picture 5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4" name="Picture 6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5" name="Picture 6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6" name="Picture 6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7" name="Picture 6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8" name="Picture 6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9" name="Picture 6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0" name="Picture 6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1" name="Picture 6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2" name="Picture 6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3" name="Picture 6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4" name="Picture 7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5" name="Picture 7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6" name="Picture 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7" name="Picture 7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8" name="Picture 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9" name="Picture 7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0" name="Picture 7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1" name="Picture 7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2" name="Picture 7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3" name="Picture 7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4" name="Picture 8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5" name="Picture 8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6" name="Picture 8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7" name="Picture 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8" name="Picture 8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9" name="Picture 8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0" name="Picture 8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1" name="Picture 8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2" name="Picture 8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3" name="Picture 8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4" name="Picture 9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5" name="Picture 9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" name="Picture 9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7" name="Picture 9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8" name="Picture 9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9" name="Picture 9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0" name="Picture 9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1" name="Picture 9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2" name="Picture 9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3" name="Picture 9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4" name="Picture 1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5" name="Picture 1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" name="Picture 1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" name="Picture 1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8" name="Picture 1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9" name="Picture 10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30" name="Picture 1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31" name="Picture 10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32" name="Picture 1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33" name="Picture 10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34" name="Picture 1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3581400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কক্ষে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২,৮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থাকলে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নিষ্ক্রীয়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মৌল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Figure_02_01_0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2286000"/>
            <a:ext cx="4419599" cy="3123848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990600"/>
            <a:ext cx="8229600" cy="2286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ইলেকট্রন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পথেঘুরে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কক্ষপথ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কক্ষপথকে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যোজনী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new7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048000"/>
            <a:ext cx="4648200" cy="2890838"/>
          </a:xfrm>
          <a:prstGeom prst="rect">
            <a:avLst/>
          </a:prstGeom>
        </p:spPr>
      </p:pic>
      <p:pic>
        <p:nvPicPr>
          <p:cNvPr id="5" name="Picture 4" descr="new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4038600"/>
            <a:ext cx="5398730" cy="1708695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198</Words>
  <Application>Microsoft Office PowerPoint</Application>
  <PresentationFormat>On-screen Show (4:3)</PresentationFormat>
  <Paragraphs>57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সবাইকে স্বাগতম</vt:lpstr>
      <vt:lpstr>                                 পরিচিতি </vt:lpstr>
      <vt:lpstr>Slide 3</vt:lpstr>
      <vt:lpstr>Slide 4</vt:lpstr>
      <vt:lpstr>শিখন ফল</vt:lpstr>
      <vt:lpstr>Slide 6</vt:lpstr>
      <vt:lpstr>বিস্তারিত আলোচনা</vt:lpstr>
      <vt:lpstr>শেষ কক্ষে ২,৮ টি ইলেকট্রন  থাকলে তাদের  নিষ্ক্রীয় মৌল বলে।   </vt:lpstr>
      <vt:lpstr>ইলেকট্রন যে পথেঘুরে তাকে শেল  বা কক্ষপথ বলে ও শেষ কক্ষপথকে  যোজনী শেল বলে।</vt:lpstr>
      <vt:lpstr>ইলেকট্রনগুলো নিউক্লিয়াসের  বাইরে  ঘুরে। ইলেকট্রন   ঋনাত্বক ওনিউক্লিয়াস  ধনাত্বক আধানযুক্ত  বলে  ইলেকট্রনগুলো নিদিষ্ট কক্ষ পথে ঘুরতে  থাকে।</vt:lpstr>
      <vt:lpstr>শেষ কক্ষপথের ১,২,৩ ইলেকট্রন ত্যাগ করে ধনাত্বক চাজযুক্ত পরমানু ও শেষ কক্ষপথে ৫,৬,৭ টি ইলেকট্রনযুক্ত পরমানু ১,২,৩ টি করে ইলেকট্রন গহন করে ঋনাত্বক চাজযুক্ত পরমানুতে  পরিনত হয় ও বিপরীতমুখী চাজের ফলে   নতুন যৌগের সৃস্টি হয়।</vt:lpstr>
      <vt:lpstr>দলীয়  কাজ</vt:lpstr>
      <vt:lpstr>মুল্যায়ন</vt:lpstr>
      <vt:lpstr>বাড়ির  কাজ</vt:lpstr>
      <vt:lpstr>   সবাইকে 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TSS</dc:creator>
  <cp:lastModifiedBy>TSS</cp:lastModifiedBy>
  <cp:revision>155</cp:revision>
  <dcterms:created xsi:type="dcterms:W3CDTF">2013-07-12T05:32:03Z</dcterms:created>
  <dcterms:modified xsi:type="dcterms:W3CDTF">2013-07-18T04:24:18Z</dcterms:modified>
</cp:coreProperties>
</file>